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5" r:id="rId29"/>
    <p:sldId id="274" r:id="rId30"/>
    <p:sldId id="276" r:id="rId31"/>
    <p:sldId id="279" r:id="rId32"/>
    <p:sldId id="278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300" r:id="rId53"/>
    <p:sldId id="299" r:id="rId54"/>
    <p:sldId id="301" r:id="rId55"/>
    <p:sldId id="302" r:id="rId56"/>
    <p:sldId id="303" r:id="rId57"/>
    <p:sldId id="314" r:id="rId58"/>
    <p:sldId id="322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3" r:id="rId67"/>
    <p:sldId id="324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restart the project WIth Folio ID" id="{CE54295F-1A20-438B-ABD3-3E1A8D09CE64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How to Restart a workflow without Folio Id" id="{9DEB6469-BC67-4D7C-BC0E-45063B920B8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Update Workflow" id="{3814D320-DA2D-4FDA-BB84-22C2D132C086}">
          <p14:sldIdLst>
            <p14:sldId id="275"/>
            <p14:sldId id="274"/>
          </p14:sldIdLst>
        </p14:section>
        <p14:section name="Power BI Report Server" id="{7F552714-24DD-4C14-864C-4982DDDF8BC8}">
          <p14:sldIdLst>
            <p14:sldId id="276"/>
            <p14:sldId id="279"/>
            <p14:sldId id="278"/>
            <p14:sldId id="280"/>
            <p14:sldId id="281"/>
            <p14:sldId id="282"/>
            <p14:sldId id="283"/>
            <p14:sldId id="284"/>
          </p14:sldIdLst>
        </p14:section>
        <p14:section name="Change WF ownership" id="{9779C996-9226-42F2-AC79-D941D9824838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The approval button not exist" id="{BD1C2A54-DD52-4BB8-950B-F3A6D51E9D1C}">
          <p14:sldIdLst>
            <p14:sldId id="296"/>
            <p14:sldId id="297"/>
            <p14:sldId id="298"/>
            <p14:sldId id="300"/>
            <p14:sldId id="299"/>
            <p14:sldId id="301"/>
            <p14:sldId id="302"/>
            <p14:sldId id="303"/>
          </p14:sldIdLst>
        </p14:section>
        <p14:section name="Creating Sub WBS" id="{EFB3F9C6-D91E-443F-9E0E-E9FCE4DB1D29}">
          <p14:sldIdLst>
            <p14:sldId id="314"/>
            <p14:sldId id="322"/>
            <p14:sldId id="315"/>
            <p14:sldId id="316"/>
            <p14:sldId id="317"/>
            <p14:sldId id="318"/>
            <p14:sldId id="319"/>
            <p14:sldId id="320"/>
            <p14:sldId id="321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6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3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7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7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9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0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4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2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9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76FB7-CAB8-4381-8642-287AEC07B474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9DBF-42C5-4DFD-A0AE-B289C5A74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5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2.elm.sa/Runtime/Runtime/Form/My+Project+Request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k2.elm.sa/Runtime/Runtime/Form/My+Project+Request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bi.nahj.elm.sa/repor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nahj.elm.sa/PWA/default.asp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k2.elm.sa/management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k2.elm.sa/designer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2807" y="1856365"/>
            <a:ext cx="9144000" cy="878522"/>
          </a:xfrm>
        </p:spPr>
        <p:txBody>
          <a:bodyPr>
            <a:normAutofit lnSpcReduction="10000"/>
          </a:bodyPr>
          <a:lstStyle/>
          <a:p>
            <a:r>
              <a:rPr lang="en-US" sz="6000" dirty="0" smtClean="0"/>
              <a:t>How to restart the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46737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5687" y="2413319"/>
            <a:ext cx="9144000" cy="1011525"/>
          </a:xfrm>
        </p:spPr>
        <p:txBody>
          <a:bodyPr>
            <a:normAutofit fontScale="70000" lnSpcReduction="20000"/>
          </a:bodyPr>
          <a:lstStyle/>
          <a:p>
            <a:r>
              <a:rPr lang="en-US" sz="6000" dirty="0"/>
              <a:t>How to </a:t>
            </a:r>
            <a:r>
              <a:rPr lang="en-US" sz="6000" dirty="0" smtClean="0"/>
              <a:t>Restart a workflow </a:t>
            </a:r>
            <a:r>
              <a:rPr lang="en-US" sz="6000" dirty="0"/>
              <a:t>without Folio Id</a:t>
            </a:r>
          </a:p>
        </p:txBody>
      </p:sp>
    </p:spTree>
    <p:extLst>
      <p:ext uri="{BB962C8B-B14F-4D97-AF65-F5344CB8AC3E}">
        <p14:creationId xmlns:p14="http://schemas.microsoft.com/office/powerpoint/2010/main" val="175617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567" y="0"/>
            <a:ext cx="10515600" cy="1325563"/>
          </a:xfrm>
        </p:spPr>
        <p:txBody>
          <a:bodyPr/>
          <a:lstStyle/>
          <a:p>
            <a:pPr lvl="0"/>
            <a:r>
              <a:rPr lang="en-US" dirty="0"/>
              <a:t>case 1: Project doesn't have Folio Id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817" t="26275" r="45543" b="20563"/>
          <a:stretch/>
        </p:blipFill>
        <p:spPr bwMode="auto">
          <a:xfrm>
            <a:off x="0" y="1014154"/>
            <a:ext cx="12192000" cy="59103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162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4248" t="28782" r="18791" b="3245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4444" y="2734146"/>
            <a:ext cx="7451002" cy="1674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154" y="3476531"/>
            <a:ext cx="639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https://k2.elm.sa/Runtime/Runtime/Form/My+Project+Requests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7117" y="2860895"/>
            <a:ext cx="381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have to get ID from the link below.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4297" y="706170"/>
            <a:ext cx="2507810" cy="470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2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3379" t="23070" r="40169" b="2411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9905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22615" r="40052" b="23884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144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17602" r="40333" b="2294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6026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18318" r="40457" b="2411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683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17837" r="30287" b="22686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971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3127"/>
            <a:ext cx="10515600" cy="723207"/>
          </a:xfrm>
        </p:spPr>
        <p:txBody>
          <a:bodyPr/>
          <a:lstStyle/>
          <a:p>
            <a:r>
              <a:rPr lang="en-US" dirty="0"/>
              <a:t>Target: Stage S04-1-Develop Charter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17840" r="30426" b="23657"/>
          <a:stretch/>
        </p:blipFill>
        <p:spPr bwMode="auto">
          <a:xfrm>
            <a:off x="0" y="931025"/>
            <a:ext cx="12191999" cy="5926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1396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17362" r="40322" b="26968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810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" t="10940" r="454" b="26828"/>
          <a:stretch/>
        </p:blipFill>
        <p:spPr bwMode="auto">
          <a:xfrm>
            <a:off x="0" y="0"/>
            <a:ext cx="1213658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ight Arrow 7"/>
          <p:cNvSpPr/>
          <p:nvPr/>
        </p:nvSpPr>
        <p:spPr>
          <a:xfrm rot="16200000">
            <a:off x="9667701" y="3186684"/>
            <a:ext cx="7955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431"/>
            <a:ext cx="10515600" cy="649028"/>
          </a:xfrm>
        </p:spPr>
        <p:txBody>
          <a:bodyPr>
            <a:normAutofit/>
          </a:bodyPr>
          <a:lstStyle/>
          <a:p>
            <a:r>
              <a:rPr lang="en-US" sz="4000" dirty="0"/>
              <a:t>Case 2: Existing Project with Folio Id and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756459"/>
            <a:ext cx="803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· Project id = Enterprise Project Id = </a:t>
            </a:r>
            <a:r>
              <a:rPr lang="en-US" dirty="0" err="1"/>
              <a:t>ProjectUID</a:t>
            </a:r>
            <a:r>
              <a:rPr lang="en-US" dirty="0"/>
              <a:t> </a:t>
            </a:r>
          </a:p>
          <a:p>
            <a:r>
              <a:rPr lang="en-US" dirty="0"/>
              <a:t>· Project Request </a:t>
            </a:r>
            <a:r>
              <a:rPr lang="en-US" dirty="0" smtClean="0"/>
              <a:t>ID -&gt; </a:t>
            </a:r>
          </a:p>
          <a:p>
            <a:r>
              <a:rPr lang="en-US" u="sng" dirty="0" smtClean="0">
                <a:hlinkClick r:id="rId2" tooltip="https://k2.elm.sa/runtime/runtime/form/my+project+requests/"/>
              </a:rPr>
              <a:t>https://k2.elm.sa/Runtime/Runtime/Form/My+Project+Requests/</a:t>
            </a:r>
            <a:endParaRPr lang="en-US" dirty="0" smtClean="0"/>
          </a:p>
          <a:p>
            <a:r>
              <a:rPr lang="en-US" dirty="0" smtClean="0"/>
              <a:t>· </a:t>
            </a:r>
            <a:r>
              <a:rPr lang="en-US" dirty="0"/>
              <a:t>Prepare Folio ID: PRJ-&lt;Project Request ID&gt;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32918" t="23070" r="20780" b="22938"/>
          <a:stretch/>
        </p:blipFill>
        <p:spPr bwMode="auto">
          <a:xfrm>
            <a:off x="0" y="1956788"/>
            <a:ext cx="12192000" cy="4901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8901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9132" t="18551" r="20390" b="2268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19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239" t="19264" r="28810" b="2459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312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103" t="19502" r="28420" b="23890"/>
          <a:stretch/>
        </p:blipFill>
        <p:spPr bwMode="auto">
          <a:xfrm>
            <a:off x="0" y="-8313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231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374" t="19740" r="28542" b="2222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6992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109" t="18789" r="28279" b="2102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8365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0971" t="19504" r="28419" b="2104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0481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0033" t="25694" r="29488" b="23156"/>
          <a:stretch/>
        </p:blipFill>
        <p:spPr bwMode="auto">
          <a:xfrm>
            <a:off x="0" y="0"/>
            <a:ext cx="12192000" cy="5257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257562"/>
            <a:ext cx="69826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Initiation Workflow: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· Identify the Current Stage </a:t>
            </a:r>
          </a:p>
          <a:p>
            <a:r>
              <a:rPr lang="en-US" sz="1400" dirty="0"/>
              <a:t>· If Project in Develop Charter, then choose S03-2-Update Project Custom Fields </a:t>
            </a:r>
          </a:p>
          <a:p>
            <a:r>
              <a:rPr lang="en-US" sz="1400" dirty="0"/>
              <a:t>· If Project in PMO Approval, then choose S04-3-Get Project Info </a:t>
            </a:r>
          </a:p>
          <a:p>
            <a:r>
              <a:rPr lang="en-US" sz="1400" dirty="0"/>
              <a:t>· If Project in Fin Approval, then choose S06-1-Get Project Info </a:t>
            </a:r>
          </a:p>
          <a:p>
            <a:r>
              <a:rPr lang="en-US" sz="1400" dirty="0"/>
              <a:t>· If Project in Code Creation, then choose S07-0-Get Project Info</a:t>
            </a:r>
          </a:p>
        </p:txBody>
      </p:sp>
    </p:spTree>
    <p:extLst>
      <p:ext uri="{BB962C8B-B14F-4D97-AF65-F5344CB8AC3E}">
        <p14:creationId xmlns:p14="http://schemas.microsoft.com/office/powerpoint/2010/main" val="2992250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07" y="23684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To Update Workflow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35622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/>
          <a:srcRect l="33" t="6830" r="211" b="3518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7024255" y="939338"/>
            <a:ext cx="673330" cy="290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76254" y="798022"/>
            <a:ext cx="673330" cy="2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02727" y="3491345"/>
            <a:ext cx="1199804" cy="260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45978" y="6475615"/>
            <a:ext cx="606829" cy="299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07324" y="751924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3948545" y="57282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153" y="3480261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8219180" y="622169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4</a:t>
            </a:r>
            <a:endParaRPr lang="en-US" sz="1050" dirty="0"/>
          </a:p>
        </p:txBody>
      </p:sp>
      <p:sp>
        <p:nvSpPr>
          <p:cNvPr id="18" name="Rectangle 17"/>
          <p:cNvSpPr/>
          <p:nvPr/>
        </p:nvSpPr>
        <p:spPr>
          <a:xfrm>
            <a:off x="2391294" y="5165572"/>
            <a:ext cx="2887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To update the Execution Workflow</a:t>
            </a:r>
            <a:r>
              <a:rPr lang="en-US" sz="1200" dirty="0"/>
              <a:t>: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· Identify the Current </a:t>
            </a:r>
            <a:r>
              <a:rPr lang="en-US" sz="1200" dirty="0" smtClean="0"/>
              <a:t>Stage.</a:t>
            </a:r>
          </a:p>
          <a:p>
            <a:r>
              <a:rPr lang="en-US" sz="1200" dirty="0" smtClean="0"/>
              <a:t>. Go To Activity.</a:t>
            </a:r>
          </a:p>
          <a:p>
            <a:r>
              <a:rPr lang="en-US" sz="1200" dirty="0" smtClean="0"/>
              <a:t>. Search For “S02-Exec-Update Project Ref”</a:t>
            </a:r>
          </a:p>
          <a:p>
            <a:r>
              <a:rPr lang="en-US" sz="1200" dirty="0" smtClean="0"/>
              <a:t>. Then Click Ok.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608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To know the destination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11891" r="28673" b="17697"/>
          <a:stretch/>
        </p:blipFill>
        <p:spPr bwMode="auto">
          <a:xfrm>
            <a:off x="0" y="1690688"/>
            <a:ext cx="12192000" cy="5167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04262" y="2369127"/>
            <a:ext cx="615142" cy="349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66360" y="2069869"/>
            <a:ext cx="290945" cy="29925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73813" y="2082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159993" y="41919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8159993" y="4164676"/>
            <a:ext cx="290945" cy="32655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459" y="4499751"/>
            <a:ext cx="915787" cy="138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8660613" y="505922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41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172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How </a:t>
            </a:r>
            <a:r>
              <a:rPr lang="en-US" sz="3600" dirty="0"/>
              <a:t>to grant Access for corporate dashboard and KPI</a:t>
            </a:r>
          </a:p>
        </p:txBody>
      </p:sp>
    </p:spTree>
    <p:extLst>
      <p:ext uri="{BB962C8B-B14F-4D97-AF65-F5344CB8AC3E}">
        <p14:creationId xmlns:p14="http://schemas.microsoft.com/office/powerpoint/2010/main" val="169703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How to grant Access for corporate dashboard and </a:t>
            </a:r>
            <a:r>
              <a:rPr lang="en-US" sz="3600" b="1" dirty="0" smtClean="0"/>
              <a:t>KPI: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To grant access to the </a:t>
            </a:r>
            <a:r>
              <a:rPr lang="en-US" sz="2400" dirty="0"/>
              <a:t>corporate dashboard and </a:t>
            </a:r>
            <a:r>
              <a:rPr lang="en-US" sz="2400" dirty="0" smtClean="0"/>
              <a:t>KPI:</a:t>
            </a:r>
            <a:endParaRPr lang="en-US" sz="2400" dirty="0"/>
          </a:p>
          <a:p>
            <a:r>
              <a:rPr lang="en-US" sz="2400" dirty="0" smtClean="0"/>
              <a:t>You have to receive an email to give an access to the authorized user.</a:t>
            </a:r>
            <a:endParaRPr lang="en-US" sz="2400" dirty="0"/>
          </a:p>
          <a:p>
            <a:r>
              <a:rPr lang="en-US" sz="2400" dirty="0" smtClean="0"/>
              <a:t>Go </a:t>
            </a:r>
            <a:r>
              <a:rPr lang="en-US" sz="2400" dirty="0"/>
              <a:t>To </a:t>
            </a:r>
            <a:r>
              <a:rPr lang="en-US" sz="2400" u="sng" dirty="0">
                <a:hlinkClick r:id="rId2"/>
              </a:rPr>
              <a:t>http://bi.nahj.elm.sa/reports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Then go to Performance folder.</a:t>
            </a:r>
            <a:endParaRPr lang="ar-SA" sz="2400" dirty="0" smtClean="0"/>
          </a:p>
          <a:p>
            <a:r>
              <a:rPr lang="en-US" sz="2400" dirty="0" smtClean="0"/>
              <a:t>You will have three dots on the top of the card.</a:t>
            </a:r>
          </a:p>
          <a:p>
            <a:r>
              <a:rPr lang="en-US" sz="2400" dirty="0" smtClean="0"/>
              <a:t>Click on it, then click on manage.</a:t>
            </a:r>
          </a:p>
          <a:p>
            <a:r>
              <a:rPr lang="en-US" sz="2400" dirty="0" smtClean="0"/>
              <a:t>After that you have to click on security on the left bottom.</a:t>
            </a:r>
          </a:p>
          <a:p>
            <a:r>
              <a:rPr lang="en-US" sz="2400" dirty="0" smtClean="0"/>
              <a:t>If you navigate to security section, you will have “Add group or user”.</a:t>
            </a:r>
          </a:p>
          <a:p>
            <a:r>
              <a:rPr lang="en-US" sz="2400" dirty="0" smtClean="0"/>
              <a:t>Then click on it, and you have to write like this “ elm\</a:t>
            </a:r>
            <a:r>
              <a:rPr lang="en-US" sz="2400" dirty="0" err="1" smtClean="0"/>
              <a:t>abinmana</a:t>
            </a:r>
            <a:r>
              <a:rPr lang="en-US" sz="2400" dirty="0" smtClean="0"/>
              <a:t> “</a:t>
            </a:r>
          </a:p>
          <a:p>
            <a:r>
              <a:rPr lang="en-US" sz="2400" dirty="0" smtClean="0"/>
              <a:t>Before you click ok, you have to check the “ Browser”. 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t="30442" r="84875" b="61705"/>
          <a:stretch/>
        </p:blipFill>
        <p:spPr bwMode="auto">
          <a:xfrm>
            <a:off x="6993341" y="3467446"/>
            <a:ext cx="2527935" cy="651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05900" y="3467446"/>
            <a:ext cx="402214" cy="171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4"/>
          <a:srcRect t="58800" r="88495" b="34068"/>
          <a:stretch/>
        </p:blipFill>
        <p:spPr bwMode="auto">
          <a:xfrm>
            <a:off x="8402968" y="4513531"/>
            <a:ext cx="2236615" cy="422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/>
          <a:srcRect l="12358" t="42339" r="53312" b="54071"/>
          <a:stretch/>
        </p:blipFill>
        <p:spPr bwMode="auto">
          <a:xfrm>
            <a:off x="7829177" y="5565024"/>
            <a:ext cx="3891771" cy="458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8147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7373" b="770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07971" y="1787236"/>
            <a:ext cx="1778924" cy="756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5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7373" b="5329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13411" y="1820487"/>
            <a:ext cx="51538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70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6897" b="26023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54233" y="4314305"/>
            <a:ext cx="3125585" cy="43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13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6897" b="699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939" y="4297679"/>
            <a:ext cx="1354975" cy="266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98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7136" b="581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96538" y="1596044"/>
            <a:ext cx="1130531" cy="382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82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6421" b="60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63040" y="1978429"/>
            <a:ext cx="2028305" cy="399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63040" y="2793076"/>
            <a:ext cx="5112327" cy="299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3039" y="4372495"/>
            <a:ext cx="806335" cy="40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0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31" y="23435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Change </a:t>
            </a:r>
            <a:r>
              <a:rPr lang="en-US" sz="6600" dirty="0" smtClean="0"/>
              <a:t>Workflow Ownership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15670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4127" y="1890193"/>
            <a:ext cx="84540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How to move ownership from project manager to another: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have to receive an email to </a:t>
            </a:r>
            <a:r>
              <a:rPr lang="en-US" sz="2400" dirty="0" smtClean="0"/>
              <a:t>move the ownership 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 To </a:t>
            </a:r>
            <a:r>
              <a:rPr lang="en-US" sz="2400" u="sng" dirty="0">
                <a:hlinkClick r:id="rId2"/>
              </a:rPr>
              <a:t>https://</a:t>
            </a:r>
            <a:r>
              <a:rPr lang="en-US" sz="2400" u="sng" dirty="0" smtClean="0">
                <a:hlinkClick r:id="rId2"/>
              </a:rPr>
              <a:t>nahj.elm.sa/PWA/default.aspx</a:t>
            </a:r>
            <a:r>
              <a:rPr lang="en-US" sz="2400" u="sng" dirty="0"/>
              <a:t> </a:t>
            </a: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4127" y="56463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dirty="0"/>
              <a:t>Change </a:t>
            </a:r>
            <a:r>
              <a:rPr lang="en-US" sz="4800" dirty="0" smtClean="0"/>
              <a:t>Workflow Ownership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6382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t="10940" r="523" b="27183"/>
          <a:stretch/>
        </p:blipFill>
        <p:spPr bwMode="auto">
          <a:xfrm>
            <a:off x="0" y="0"/>
            <a:ext cx="1212826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10349" y="2261062"/>
            <a:ext cx="1338349" cy="2219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01694" y="945865"/>
            <a:ext cx="345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Here to find the Project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6470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7611" b="14614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68633" y="1853738"/>
            <a:ext cx="1288472" cy="523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24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t="7848" b="8898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80407" y="482138"/>
            <a:ext cx="590204" cy="307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63687" y="931025"/>
            <a:ext cx="914400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3687" y="1313411"/>
            <a:ext cx="914400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6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421" b="865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6217920" y="3366655"/>
            <a:ext cx="748145" cy="40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0311" y="3366655"/>
            <a:ext cx="822959" cy="40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61457" y="3366655"/>
            <a:ext cx="731523" cy="40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66065" y="3873731"/>
            <a:ext cx="540328" cy="340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5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659" b="9856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2960" y="3217027"/>
            <a:ext cx="690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have to take the WF Id number then move</a:t>
            </a:r>
          </a:p>
          <a:p>
            <a:r>
              <a:rPr lang="en-US" b="1" dirty="0" smtClean="0"/>
              <a:t> to K2 management with </a:t>
            </a:r>
            <a:r>
              <a:rPr lang="en-US" b="1" dirty="0"/>
              <a:t>same phase </a:t>
            </a:r>
            <a:r>
              <a:rPr lang="en-US" b="1" dirty="0">
                <a:hlinkClick r:id="rId3"/>
              </a:rPr>
              <a:t>https://k2.elm.sa/management</a:t>
            </a:r>
            <a:r>
              <a:rPr lang="en-US" b="1" dirty="0" smtClean="0">
                <a:hlinkClick r:id="rId3"/>
              </a:rPr>
              <a:t>/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9586" y="2560320"/>
            <a:ext cx="1047404" cy="282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63288" y="2842953"/>
            <a:ext cx="0" cy="374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 rotWithShape="1">
          <a:blip r:embed="rId4"/>
          <a:srcRect l="11111" t="56720" r="81933" b="40329"/>
          <a:stretch/>
        </p:blipFill>
        <p:spPr bwMode="auto">
          <a:xfrm>
            <a:off x="4448312" y="4345015"/>
            <a:ext cx="2193558" cy="5262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2960" y="4345015"/>
            <a:ext cx="362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 will go to closing phase,</a:t>
            </a:r>
          </a:p>
          <a:p>
            <a:r>
              <a:rPr lang="en-US" b="1" dirty="0" smtClean="0"/>
              <a:t>because the project in closing phase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0187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422" b="50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05745" y="432262"/>
            <a:ext cx="507077" cy="382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7942" y="2252749"/>
            <a:ext cx="1255222" cy="232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0945" y="2618509"/>
            <a:ext cx="1379913" cy="24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942" y="3707475"/>
            <a:ext cx="2119745" cy="199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4255" y="3142211"/>
            <a:ext cx="673330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69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184" b="5336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67644" y="2934393"/>
            <a:ext cx="540327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77193" y="3616036"/>
            <a:ext cx="9714807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77193" y="4113013"/>
            <a:ext cx="6136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You have to click on it, then click on ‘ Redirect ’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41738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t="6184" b="4861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6966065" y="1529542"/>
            <a:ext cx="2186248" cy="382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21382" y="2834640"/>
            <a:ext cx="4505498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587047" y="5719156"/>
            <a:ext cx="631768" cy="282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77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422" b="50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40138" y="3823855"/>
            <a:ext cx="565266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22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421" b="461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Oval 2"/>
          <p:cNvSpPr/>
          <p:nvPr/>
        </p:nvSpPr>
        <p:spPr>
          <a:xfrm>
            <a:off x="7680960" y="3129739"/>
            <a:ext cx="199505" cy="257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63098" y="3325091"/>
            <a:ext cx="1105593" cy="57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31404" y="4222866"/>
            <a:ext cx="7560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Now you can see it moved to the now ownership.</a:t>
            </a:r>
            <a:endParaRPr lang="en-US" sz="2800" b="1" dirty="0"/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V="1">
            <a:off x="8715894" y="3898669"/>
            <a:ext cx="1" cy="399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787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933" y="23387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The approval button </a:t>
            </a:r>
            <a:r>
              <a:rPr lang="en-US" sz="6000" b="1" dirty="0" smtClean="0"/>
              <a:t>not </a:t>
            </a:r>
            <a:r>
              <a:rPr lang="en-US" sz="6000" b="1" dirty="0"/>
              <a:t>exist</a:t>
            </a:r>
          </a:p>
        </p:txBody>
      </p:sp>
    </p:spTree>
    <p:extLst>
      <p:ext uri="{BB962C8B-B14F-4D97-AF65-F5344CB8AC3E}">
        <p14:creationId xmlns:p14="http://schemas.microsoft.com/office/powerpoint/2010/main" val="229518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109" t="18789" r="28279" b="21029"/>
          <a:stretch/>
        </p:blipFill>
        <p:spPr bwMode="auto">
          <a:xfrm>
            <a:off x="0" y="0"/>
            <a:ext cx="12192000" cy="6916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/>
          <p:cNvSpPr/>
          <p:nvPr/>
        </p:nvSpPr>
        <p:spPr>
          <a:xfrm>
            <a:off x="8013135" y="1637607"/>
            <a:ext cx="681978" cy="20792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54785" y="1360608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You have to search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813367" y="1083609"/>
            <a:ext cx="2353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Then you have to “Start New”</a:t>
            </a:r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6031935" y="1410535"/>
            <a:ext cx="681978" cy="20792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98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this issue.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to open the k2 designer.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k2.elm.sa/designer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You have to know where the issue, in any form? And you have to fix it. </a:t>
            </a:r>
          </a:p>
        </p:txBody>
      </p:sp>
    </p:spTree>
    <p:extLst>
      <p:ext uri="{BB962C8B-B14F-4D97-AF65-F5344CB8AC3E}">
        <p14:creationId xmlns:p14="http://schemas.microsoft.com/office/powerpoint/2010/main" val="2924902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962" y="552261"/>
            <a:ext cx="1376127" cy="190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2961" y="1591900"/>
            <a:ext cx="1376127" cy="190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5896" y="3333938"/>
            <a:ext cx="1376127" cy="190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4662" y="4183454"/>
            <a:ext cx="1513437" cy="190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2645" y="3551220"/>
            <a:ext cx="1376127" cy="160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50732" y="2705476"/>
            <a:ext cx="1376127" cy="372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83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8178" y="6029608"/>
            <a:ext cx="2046083" cy="461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50170" y="380246"/>
            <a:ext cx="606582" cy="443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48943" y="0"/>
            <a:ext cx="1738265" cy="380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4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34550" y="1692998"/>
            <a:ext cx="488888" cy="22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82281" y="253497"/>
            <a:ext cx="1140737" cy="506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80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89687" y="434566"/>
            <a:ext cx="552262" cy="389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34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49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7362" y="706170"/>
            <a:ext cx="344032" cy="271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1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21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367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/>
              <a:t>How to </a:t>
            </a:r>
            <a:r>
              <a:rPr lang="en-US" sz="5400" b="1" smtClean="0"/>
              <a:t>Create Sub-WBS a </a:t>
            </a:r>
            <a:r>
              <a:rPr lang="en-US" sz="5400" b="1" dirty="0" smtClean="0"/>
              <a:t>Code in SAP 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066656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89291"/>
              </p:ext>
            </p:extLst>
          </p:nvPr>
        </p:nvGraphicFramePr>
        <p:xfrm>
          <a:off x="274320" y="1637609"/>
          <a:ext cx="11388437" cy="48748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0264">
                  <a:extLst>
                    <a:ext uri="{9D8B030D-6E8A-4147-A177-3AD203B41FA5}">
                      <a16:colId xmlns:a16="http://schemas.microsoft.com/office/drawing/2014/main" val="1965624419"/>
                    </a:ext>
                  </a:extLst>
                </a:gridCol>
                <a:gridCol w="3284781">
                  <a:extLst>
                    <a:ext uri="{9D8B030D-6E8A-4147-A177-3AD203B41FA5}">
                      <a16:colId xmlns:a16="http://schemas.microsoft.com/office/drawing/2014/main" val="1577861120"/>
                    </a:ext>
                  </a:extLst>
                </a:gridCol>
                <a:gridCol w="2417357">
                  <a:extLst>
                    <a:ext uri="{9D8B030D-6E8A-4147-A177-3AD203B41FA5}">
                      <a16:colId xmlns:a16="http://schemas.microsoft.com/office/drawing/2014/main" val="2530203990"/>
                    </a:ext>
                  </a:extLst>
                </a:gridCol>
                <a:gridCol w="3626035">
                  <a:extLst>
                    <a:ext uri="{9D8B030D-6E8A-4147-A177-3AD203B41FA5}">
                      <a16:colId xmlns:a16="http://schemas.microsoft.com/office/drawing/2014/main" val="1766084533"/>
                    </a:ext>
                  </a:extLst>
                </a:gridCol>
              </a:tblGrid>
              <a:tr h="4405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Project Type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SAP ID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Project Summary WBS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58332"/>
                  </a:ext>
                </a:extLst>
              </a:tr>
              <a:tr h="5465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Internal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 smtClean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highlight>
                            <a:srgbClr val="FFFF00"/>
                          </a:highlight>
                        </a:rPr>
                        <a:t>IP-XX-1000001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e.g. IP-ES-1000009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 smtClean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highlight>
                            <a:srgbClr val="FFFF00"/>
                          </a:highlight>
                        </a:rPr>
                        <a:t>IP-XX-1000001-01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e.g. IP-ES-1000009-01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XX : Department Shortcut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26549"/>
                  </a:ext>
                </a:extLst>
              </a:tr>
              <a:tr h="5415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External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 smtClean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highlight>
                            <a:srgbClr val="FFFF00"/>
                          </a:highlight>
                        </a:rPr>
                        <a:t>EP-XX-1000001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e.g. EP-TS-1000007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 smtClean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highlight>
                            <a:srgbClr val="FFFF00"/>
                          </a:highlight>
                        </a:rPr>
                        <a:t>EP-XX-1000001-01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e.g. EP-TS-1000007-01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XX : Department Shortcut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224813"/>
                  </a:ext>
                </a:extLst>
              </a:tr>
              <a:tr h="4899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Capital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CP-XX-1000001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e.g. CP-TS-1000011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CP-XX-1000001-01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e.g. CP-TS-1000011-01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XX : Department Shortcut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819392"/>
                  </a:ext>
                </a:extLst>
              </a:tr>
              <a:tr h="4963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Program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PM-XX-YYYY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e.g. PM-TS-RUHM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PM-XX-YYYY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e.g. PM-TS-RUHM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XX : Department Shortcut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YYYY: Program Short Code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04340"/>
                  </a:ext>
                </a:extLst>
              </a:tr>
              <a:tr h="7029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Operation under program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PM-XX-YYYY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e.g. PM-TS-RUHM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OP-XX-YYYY-###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e.g. OP-TS-RUHM-001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XX : Department Shortcut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YYYY: Program Short Code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###: order number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04944"/>
                  </a:ext>
                </a:extLst>
              </a:tr>
              <a:tr h="7029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Sub Project under a program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PM-XX-YYYY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e.g. PM-TS-RUHM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PM-XX-YYYY-###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e.g. PM-TS-RUHM-002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XX : Department Shortcut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YYYY: Program Short Code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###: order number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725864"/>
                  </a:ext>
                </a:extLst>
              </a:tr>
              <a:tr h="4640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Product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PD-XXXX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e.g. PD-ZAWL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PD-XXXX-01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e.g. PD-ZAWL-01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XXXX: Product Shortcut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01: is Fixed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732589"/>
                  </a:ext>
                </a:extLst>
              </a:tr>
              <a:tr h="4899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Product Enhancement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PD-XXXX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e.g. PD-ZAWL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PD-XXXX-1#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e.g. PD-ZAWL-13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XXXX: Product Shortcut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1#: Greater than 10 for all enhancements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0721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41469" y="432261"/>
            <a:ext cx="4874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Code Structure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85412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253" y="565265"/>
            <a:ext cx="1064029" cy="232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7571" y="2576945"/>
            <a:ext cx="1188720" cy="141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1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3379" t="23070" r="40169" b="24114"/>
          <a:stretch/>
        </p:blipFill>
        <p:spPr bwMode="auto">
          <a:xfrm>
            <a:off x="0" y="0"/>
            <a:ext cx="12192000" cy="6916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/>
          <p:cNvSpPr/>
          <p:nvPr/>
        </p:nvSpPr>
        <p:spPr>
          <a:xfrm>
            <a:off x="3356467" y="1451340"/>
            <a:ext cx="1359465" cy="20792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59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5949" y="2244436"/>
            <a:ext cx="2610196" cy="307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9698" y="1404851"/>
            <a:ext cx="496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you have to get a ‘SAP ID’ from Project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502" y="814647"/>
            <a:ext cx="199505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50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92487" y="2676698"/>
            <a:ext cx="324197" cy="290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8974541">
            <a:off x="5926974" y="3082665"/>
            <a:ext cx="515389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09391" y="3451809"/>
            <a:ext cx="164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Then Click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57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95702" y="3059084"/>
            <a:ext cx="332509" cy="2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95702" y="2728843"/>
            <a:ext cx="193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LKD means its locked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398328" y="3266902"/>
            <a:ext cx="261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you have to unlock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2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26327" y="457200"/>
            <a:ext cx="432262" cy="307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76204" y="939338"/>
            <a:ext cx="1521228" cy="22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05745" y="1163782"/>
            <a:ext cx="1288473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94218" y="1604356"/>
            <a:ext cx="1504604" cy="191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98822" y="2685011"/>
            <a:ext cx="1221971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2575" y="457200"/>
            <a:ext cx="292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how to unlock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40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1767" y="1612671"/>
            <a:ext cx="1180408" cy="174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12175" y="1587731"/>
            <a:ext cx="1496290" cy="199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019991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Right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 Click 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9" name="Elbow Connector 8"/>
          <p:cNvCxnSpPr>
            <a:stCxn id="7" idx="0"/>
            <a:endCxn id="17" idx="1"/>
          </p:cNvCxnSpPr>
          <p:nvPr/>
        </p:nvCxnSpPr>
        <p:spPr>
          <a:xfrm rot="16200000" flipV="1">
            <a:off x="16014" y="1764135"/>
            <a:ext cx="511231" cy="482"/>
          </a:xfrm>
          <a:prstGeom prst="bentConnector4">
            <a:avLst>
              <a:gd name="adj1" fmla="val 26016"/>
              <a:gd name="adj2" fmla="val 4864377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1388" y="1429789"/>
            <a:ext cx="1657165" cy="15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1388" y="1429788"/>
            <a:ext cx="1657165" cy="15794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598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5999" y="448887"/>
            <a:ext cx="345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you have name the sub-code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96844" y="1853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83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87884" y="1388225"/>
            <a:ext cx="266007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513128" y="4921134"/>
            <a:ext cx="78969" cy="83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1550535" y="5020888"/>
            <a:ext cx="0" cy="448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232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45485" y="2086495"/>
            <a:ext cx="182880" cy="1803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11491" y="2086495"/>
            <a:ext cx="252155" cy="1803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13520" y="2086494"/>
            <a:ext cx="266006" cy="1803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32167" y="1687484"/>
            <a:ext cx="548640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936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95207" y="1895303"/>
            <a:ext cx="822960" cy="232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18167" y="2011682"/>
            <a:ext cx="4579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Here you will assign the responsible person for the sub-code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573790" y="6567055"/>
            <a:ext cx="307571" cy="216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22615" r="40052" b="23884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/>
          <p:cNvSpPr/>
          <p:nvPr/>
        </p:nvSpPr>
        <p:spPr>
          <a:xfrm>
            <a:off x="4588291" y="2410691"/>
            <a:ext cx="681978" cy="20792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88291" y="1770610"/>
            <a:ext cx="5786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You have to copy the project Id from project center number and paste it here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481551" y="2410691"/>
            <a:ext cx="2776354" cy="207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12367" r="27730" b="18887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045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964" b="5061"/>
          <a:stretch/>
        </p:blipFill>
        <p:spPr>
          <a:xfrm>
            <a:off x="0" y="0"/>
            <a:ext cx="12200646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4633" y="1961804"/>
            <a:ext cx="4813069" cy="257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520545" y="5552902"/>
            <a:ext cx="781396" cy="340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1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12481</TotalTime>
  <Words>696</Words>
  <Application>Microsoft Office PowerPoint</Application>
  <PresentationFormat>Widescreen</PresentationFormat>
  <Paragraphs>138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Here To know the destination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1: Project doesn't have Folio 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Target: Stage S04-1-Develop Charter</vt:lpstr>
      <vt:lpstr>PowerPoint Presentation</vt:lpstr>
      <vt:lpstr>Case 2: Existing Project with Folio Id and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Update Workflow</vt:lpstr>
      <vt:lpstr>PowerPoint Presentation</vt:lpstr>
      <vt:lpstr>How to grant Access for corporate dashboard and KPI</vt:lpstr>
      <vt:lpstr>How to grant Access for corporate dashboard and KPI: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 Workflow Ownership</vt:lpstr>
      <vt:lpstr>Change Workflow Ownership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approval button not exist</vt:lpstr>
      <vt:lpstr>How to solve this issue.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Create Sub-WBS a Code in SAP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Abdulrahman Binmana</dc:creator>
  <cp:lastModifiedBy>Ahmed Abdulrahman Binmana</cp:lastModifiedBy>
  <cp:revision>29</cp:revision>
  <dcterms:created xsi:type="dcterms:W3CDTF">2020-10-14T21:58:57Z</dcterms:created>
  <dcterms:modified xsi:type="dcterms:W3CDTF">2021-02-09T09:51:56Z</dcterms:modified>
</cp:coreProperties>
</file>